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8" r:id="rId13"/>
    <p:sldId id="269" r:id="rId14"/>
    <p:sldId id="271" r:id="rId15"/>
    <p:sldId id="273" r:id="rId16"/>
    <p:sldId id="270" r:id="rId17"/>
    <p:sldId id="272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im Erik Pugal" initials="SEP" lastIdx="1" clrIdx="0">
    <p:extLst>
      <p:ext uri="{19B8F6BF-5375-455C-9EA6-DF929625EA0E}">
        <p15:presenceInfo xmlns:p15="http://schemas.microsoft.com/office/powerpoint/2012/main" userId="86025dc94f03d1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81" d="100"/>
          <a:sy n="81" d="100"/>
        </p:scale>
        <p:origin x="55" y="1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803D3-827F-4E1B-B639-F2F259B52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t-EE" dirty="0"/>
              <a:t>Apollo 14 maandumiskoha fotogrammmeetriline analüüs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32830-A7AF-40D7-8E32-55D15FEF53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t-EE" dirty="0"/>
              <a:t>Siim Erik Pugal</a:t>
            </a:r>
          </a:p>
        </p:txBody>
      </p:sp>
    </p:spTree>
    <p:extLst>
      <p:ext uri="{BB962C8B-B14F-4D97-AF65-F5344CB8AC3E}">
        <p14:creationId xmlns:p14="http://schemas.microsoft.com/office/powerpoint/2010/main" val="1623998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3034-1E40-413C-80C7-F19BD385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Taevakehade esialgsed ja lõplikud suunavektorid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052C8B-CD0C-4A53-8F5E-FEAB32873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284547"/>
            <a:ext cx="5154705" cy="39150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235D10-895A-4D94-B61E-758D8B8A3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432" y="2284548"/>
            <a:ext cx="4875794" cy="391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0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1FDC8-A0F2-4138-B126-9F1C1FA9D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Andmete analüüs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6E9A6-E95E-4765-A700-2CFF2B97B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400" dirty="0"/>
              <a:t>Kaamerate vaatlussuundade transformeerimine</a:t>
            </a:r>
          </a:p>
          <a:p>
            <a:r>
              <a:rPr lang="et-EE" sz="2400" dirty="0"/>
              <a:t>Asukoha koordinaatide nihutamine</a:t>
            </a:r>
          </a:p>
          <a:p>
            <a:r>
              <a:rPr lang="et-EE" sz="2400" dirty="0"/>
              <a:t>Skaala määratlemine jalasõlmede diagonaali kauguse põhjal</a:t>
            </a:r>
          </a:p>
          <a:p>
            <a:r>
              <a:rPr lang="et-EE" sz="2400" dirty="0"/>
              <a:t>Objektide mõõtmete hindamine reaalsete seadmete omadega</a:t>
            </a:r>
          </a:p>
          <a:p>
            <a:r>
              <a:rPr lang="et-EE" sz="2400" dirty="0"/>
              <a:t>Muud mudeli täpsust puudutavad faktorid</a:t>
            </a:r>
          </a:p>
        </p:txBody>
      </p:sp>
    </p:spTree>
    <p:extLst>
      <p:ext uri="{BB962C8B-B14F-4D97-AF65-F5344CB8AC3E}">
        <p14:creationId xmlns:p14="http://schemas.microsoft.com/office/powerpoint/2010/main" val="599500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C90D5-6B68-47D8-B72B-D02CBED1E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Kaamerate vaatlussuunad enne ja pärast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D11088-69B8-44F8-B28E-AD815BA8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121641"/>
            <a:ext cx="6800849" cy="21976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0C9251-6344-4B63-8050-516330A61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447579"/>
            <a:ext cx="5766023" cy="211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3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C3D9-351F-4590-9960-853D1BD0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Koordinaatide keskkoha liigutamine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73E671-4FAC-4725-B94A-7DD28FC28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525" y="1707476"/>
            <a:ext cx="5829300" cy="4931182"/>
          </a:xfrm>
        </p:spPr>
      </p:pic>
    </p:spTree>
    <p:extLst>
      <p:ext uri="{BB962C8B-B14F-4D97-AF65-F5344CB8AC3E}">
        <p14:creationId xmlns:p14="http://schemas.microsoft.com/office/powerpoint/2010/main" val="3624908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4493-55A8-457B-B306-E6897DE6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Lõplik stseeni mudel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4F4398-A136-4E0D-92CB-D6E907A6828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333" y="2141538"/>
            <a:ext cx="6934358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94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0A35-3DAC-4003-A945-44B784E27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Mudeli täpsuse hindamine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7295A-AA3B-4671-8144-8AA673481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353001"/>
          </a:xfrm>
        </p:spPr>
        <p:txBody>
          <a:bodyPr>
            <a:normAutofit fontScale="92500" lnSpcReduction="10000"/>
          </a:bodyPr>
          <a:lstStyle/>
          <a:p>
            <a:r>
              <a:rPr lang="et-EE" sz="2400" dirty="0"/>
              <a:t>Koordinaatsüsteemi skaala määratud kuumooduli jalasõlmede vahelise kauguse põhjal</a:t>
            </a:r>
          </a:p>
          <a:p>
            <a:pPr lvl="1"/>
            <a:r>
              <a:rPr lang="et-EE" sz="2000" dirty="0"/>
              <a:t>5,954 m</a:t>
            </a:r>
          </a:p>
          <a:p>
            <a:r>
              <a:rPr lang="et-EE" sz="2400" dirty="0"/>
              <a:t>Objektid, mille mõõtmeid antud mudelis võrreldakse:</a:t>
            </a:r>
          </a:p>
          <a:p>
            <a:pPr lvl="1"/>
            <a:r>
              <a:rPr lang="et-EE" sz="2000" dirty="0"/>
              <a:t>Lipp</a:t>
            </a:r>
          </a:p>
          <a:p>
            <a:pPr lvl="1"/>
            <a:r>
              <a:rPr lang="et-EE" sz="2000" dirty="0"/>
              <a:t>Redel</a:t>
            </a:r>
          </a:p>
          <a:p>
            <a:pPr lvl="1"/>
            <a:r>
              <a:rPr lang="et-EE" sz="2000" dirty="0"/>
              <a:t>S-</a:t>
            </a:r>
            <a:r>
              <a:rPr lang="et-EE" sz="2000" dirty="0" err="1"/>
              <a:t>band</a:t>
            </a:r>
            <a:r>
              <a:rPr lang="et-EE" sz="2000" dirty="0"/>
              <a:t> antenn</a:t>
            </a:r>
          </a:p>
          <a:p>
            <a:pPr lvl="1"/>
            <a:r>
              <a:rPr lang="et-EE" sz="2000" dirty="0"/>
              <a:t>SWC puri</a:t>
            </a:r>
          </a:p>
          <a:p>
            <a:r>
              <a:rPr lang="et-EE" sz="2400" dirty="0"/>
              <a:t>Kaamera orientatsioonide veahinnang</a:t>
            </a:r>
          </a:p>
          <a:p>
            <a:r>
              <a:rPr lang="et-EE" sz="2400" dirty="0"/>
              <a:t>Kuumooduli kaldenurk</a:t>
            </a:r>
          </a:p>
          <a:p>
            <a:r>
              <a:rPr lang="et-EE" sz="2400" dirty="0"/>
              <a:t>Antenni suund Maale</a:t>
            </a:r>
          </a:p>
        </p:txBody>
      </p:sp>
    </p:spTree>
    <p:extLst>
      <p:ext uri="{BB962C8B-B14F-4D97-AF65-F5344CB8AC3E}">
        <p14:creationId xmlns:p14="http://schemas.microsoft.com/office/powerpoint/2010/main" val="1288315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2206-8DDD-4C79-B242-C24DEE760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Koordinaatsüsteemi skaala etalon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7E0CC3-994D-414E-9706-0F296879B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7444" y="1808315"/>
            <a:ext cx="4896898" cy="4644331"/>
          </a:xfrm>
        </p:spPr>
      </p:pic>
    </p:spTree>
    <p:extLst>
      <p:ext uri="{BB962C8B-B14F-4D97-AF65-F5344CB8AC3E}">
        <p14:creationId xmlns:p14="http://schemas.microsoft.com/office/powerpoint/2010/main" val="1871739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64D6-64B3-4618-AB20-9FC0DAE3C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Võrreldavate objektide koondtabel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51001E-CA22-45D7-AD40-D640F2ED3C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873198"/>
              </p:ext>
            </p:extLst>
          </p:nvPr>
        </p:nvGraphicFramePr>
        <p:xfrm>
          <a:off x="3160278" y="2196073"/>
          <a:ext cx="6073622" cy="4378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1249">
                  <a:extLst>
                    <a:ext uri="{9D8B030D-6E8A-4147-A177-3AD203B41FA5}">
                      <a16:colId xmlns:a16="http://schemas.microsoft.com/office/drawing/2014/main" val="4031100108"/>
                    </a:ext>
                  </a:extLst>
                </a:gridCol>
                <a:gridCol w="1539875">
                  <a:extLst>
                    <a:ext uri="{9D8B030D-6E8A-4147-A177-3AD203B41FA5}">
                      <a16:colId xmlns:a16="http://schemas.microsoft.com/office/drawing/2014/main" val="2898421283"/>
                    </a:ext>
                  </a:extLst>
                </a:gridCol>
                <a:gridCol w="1511249">
                  <a:extLst>
                    <a:ext uri="{9D8B030D-6E8A-4147-A177-3AD203B41FA5}">
                      <a16:colId xmlns:a16="http://schemas.microsoft.com/office/drawing/2014/main" val="1410439435"/>
                    </a:ext>
                  </a:extLst>
                </a:gridCol>
                <a:gridCol w="1511249">
                  <a:extLst>
                    <a:ext uri="{9D8B030D-6E8A-4147-A177-3AD203B41FA5}">
                      <a16:colId xmlns:a16="http://schemas.microsoft.com/office/drawing/2014/main" val="2372010664"/>
                    </a:ext>
                  </a:extLst>
                </a:gridCol>
              </a:tblGrid>
              <a:tr h="5212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t-EE" sz="16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 dirty="0">
                          <a:effectLst/>
                        </a:rPr>
                        <a:t>Dokumentide alusel (cm)</a:t>
                      </a:r>
                      <a:endParaRPr lang="et-E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>
                          <a:effectLst/>
                        </a:rPr>
                        <a:t>Uurimistöö alusel (cm)</a:t>
                      </a:r>
                      <a:endParaRPr lang="et-E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>
                          <a:effectLst/>
                        </a:rPr>
                        <a:t>Standardhälve (cm)</a:t>
                      </a:r>
                      <a:endParaRPr lang="et-E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763900419"/>
                  </a:ext>
                </a:extLst>
              </a:tr>
              <a:tr h="5212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>
                          <a:effectLst/>
                        </a:rPr>
                        <a:t>Redeli astmete laius</a:t>
                      </a:r>
                      <a:endParaRPr lang="et-E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 dirty="0">
                          <a:effectLst/>
                        </a:rPr>
                        <a:t>51</a:t>
                      </a:r>
                      <a:endParaRPr lang="et-E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 dirty="0">
                          <a:effectLst/>
                        </a:rPr>
                        <a:t>51,8</a:t>
                      </a:r>
                      <a:endParaRPr lang="et-E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>
                          <a:effectLst/>
                        </a:rPr>
                        <a:t>0,5</a:t>
                      </a:r>
                      <a:endParaRPr lang="et-E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278011525"/>
                  </a:ext>
                </a:extLst>
              </a:tr>
              <a:tr h="7650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>
                          <a:effectLst/>
                        </a:rPr>
                        <a:t>Redeli astmetevaheline kaugus</a:t>
                      </a:r>
                      <a:endParaRPr lang="et-E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>
                          <a:effectLst/>
                        </a:rPr>
                        <a:t>23</a:t>
                      </a:r>
                      <a:endParaRPr lang="et-E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 dirty="0">
                          <a:effectLst/>
                        </a:rPr>
                        <a:t>22,0</a:t>
                      </a:r>
                      <a:endParaRPr lang="et-E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>
                          <a:effectLst/>
                        </a:rPr>
                        <a:t>0,9</a:t>
                      </a:r>
                      <a:endParaRPr lang="et-E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809859834"/>
                  </a:ext>
                </a:extLst>
              </a:tr>
              <a:tr h="5212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>
                          <a:effectLst/>
                        </a:rPr>
                        <a:t>S-band antenni diski läbimõõt</a:t>
                      </a:r>
                      <a:endParaRPr lang="et-E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>
                          <a:effectLst/>
                        </a:rPr>
                        <a:t>308</a:t>
                      </a:r>
                      <a:endParaRPr lang="et-E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 dirty="0">
                          <a:effectLst/>
                        </a:rPr>
                        <a:t>312,6</a:t>
                      </a:r>
                      <a:endParaRPr lang="et-E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>
                          <a:effectLst/>
                        </a:rPr>
                        <a:t>4,0</a:t>
                      </a:r>
                      <a:endParaRPr lang="et-E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151658871"/>
                  </a:ext>
                </a:extLst>
              </a:tr>
              <a:tr h="7650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>
                          <a:effectLst/>
                        </a:rPr>
                        <a:t>S-band antenni diski kõrgus kuupinnast</a:t>
                      </a:r>
                      <a:endParaRPr lang="et-E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>
                          <a:effectLst/>
                        </a:rPr>
                        <a:t>150 - 200</a:t>
                      </a:r>
                      <a:endParaRPr lang="et-E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>
                          <a:effectLst/>
                        </a:rPr>
                        <a:t>184,7</a:t>
                      </a:r>
                      <a:endParaRPr lang="et-E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 dirty="0">
                          <a:effectLst/>
                        </a:rPr>
                        <a:t>-</a:t>
                      </a:r>
                      <a:endParaRPr lang="et-E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895966879"/>
                  </a:ext>
                </a:extLst>
              </a:tr>
              <a:tr h="277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>
                          <a:effectLst/>
                        </a:rPr>
                        <a:t>SWC pikkus</a:t>
                      </a:r>
                      <a:endParaRPr lang="et-E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>
                          <a:effectLst/>
                        </a:rPr>
                        <a:t>30</a:t>
                      </a:r>
                      <a:endParaRPr lang="et-E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>
                          <a:effectLst/>
                        </a:rPr>
                        <a:t>33,9</a:t>
                      </a:r>
                      <a:endParaRPr lang="et-E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 dirty="0">
                          <a:effectLst/>
                        </a:rPr>
                        <a:t>1,6</a:t>
                      </a:r>
                      <a:endParaRPr lang="et-E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10133184"/>
                  </a:ext>
                </a:extLst>
              </a:tr>
              <a:tr h="277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>
                          <a:effectLst/>
                        </a:rPr>
                        <a:t>SWC laius</a:t>
                      </a:r>
                      <a:endParaRPr lang="et-E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>
                          <a:effectLst/>
                        </a:rPr>
                        <a:t>140</a:t>
                      </a:r>
                      <a:endParaRPr lang="et-E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>
                          <a:effectLst/>
                        </a:rPr>
                        <a:t>126,7</a:t>
                      </a:r>
                      <a:endParaRPr lang="et-E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 dirty="0">
                          <a:effectLst/>
                        </a:rPr>
                        <a:t>0,5</a:t>
                      </a:r>
                      <a:endParaRPr lang="et-E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894252681"/>
                  </a:ext>
                </a:extLst>
              </a:tr>
              <a:tr h="277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>
                          <a:effectLst/>
                        </a:rPr>
                        <a:t>Lipp</a:t>
                      </a:r>
                      <a:endParaRPr lang="et-E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>
                          <a:effectLst/>
                        </a:rPr>
                        <a:t>208</a:t>
                      </a:r>
                      <a:endParaRPr lang="et-E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>
                          <a:effectLst/>
                        </a:rPr>
                        <a:t>202,4</a:t>
                      </a:r>
                      <a:endParaRPr lang="et-E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t-EE" sz="1600" dirty="0">
                          <a:effectLst/>
                        </a:rPr>
                        <a:t>-</a:t>
                      </a:r>
                      <a:endParaRPr lang="et-E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26959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8702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8DFE-850F-4D26-949D-1E7E2AC5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C0319-2C33-4895-B790-BB8125E01A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t-EE" sz="2400" dirty="0"/>
                  <a:t>Kaamerate orientatsioonide täpsust võrreldi nii Veenuse kui ka Päikese näivate kauguste põhjal</a:t>
                </a:r>
              </a:p>
              <a:p>
                <a:pPr lvl="1"/>
                <a:r>
                  <a:rPr lang="et-EE" sz="2000" dirty="0"/>
                  <a:t>Mõlemal korral oli eksimusnurk kümnendik kraadi ehk 0,1°</a:t>
                </a:r>
              </a:p>
              <a:p>
                <a:r>
                  <a:rPr lang="et-EE" sz="2400" dirty="0"/>
                  <a:t>Kuumooduli kaldenurk kattus täpselt navigatsiooniarvuti väärtusega ehk 7,1°</a:t>
                </a:r>
              </a:p>
              <a:p>
                <a:r>
                  <a:rPr lang="et-EE" sz="2400" dirty="0"/>
                  <a:t>Antenn, mis suunati Maale jäi vahemikku </a:t>
                </a:r>
                <a14:m>
                  <m:oMath xmlns:m="http://schemas.openxmlformats.org/officeDocument/2006/math">
                    <m:r>
                      <a:rPr lang="et-EE" sz="2400" i="1" smtClean="0">
                        <a:effectLst/>
                        <a:ea typeface="Calibri" panose="020F0502020204030204" pitchFamily="34" charset="0"/>
                        <a:cs typeface="Arial" panose="020B0604020202020204" pitchFamily="34" charset="0"/>
                      </a:rPr>
                      <m:t>0</m:t>
                    </m:r>
                    <m:r>
                      <a:rPr lang="et-EE" sz="2400" i="1">
                        <a:ea typeface="Calibri" panose="020F0502020204030204" pitchFamily="34" charset="0"/>
                        <a:cs typeface="Arial" panose="020B0604020202020204" pitchFamily="34" charset="0"/>
                      </a:rPr>
                      <m:t>°</m:t>
                    </m:r>
                    <m:r>
                      <a:rPr lang="et-EE" sz="2400" i="1" smtClean="0">
                        <a:effectLst/>
                        <a:ea typeface="Calibri" panose="020F0502020204030204" pitchFamily="34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t-EE" sz="2400" i="1" smtClean="0">
                        <a:effectLst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t-EE" sz="2400" i="1" smtClean="0">
                        <a:effectLst/>
                        <a:ea typeface="Calibri" panose="020F0502020204030204" pitchFamily="34" charset="0"/>
                        <a:cs typeface="Arial" panose="020B0604020202020204" pitchFamily="34" charset="0"/>
                      </a:rPr>
                      <m:t>&lt;1,9°</m:t>
                    </m:r>
                  </m:oMath>
                </a14:m>
                <a:r>
                  <a:rPr lang="et-EE" sz="2400" dirty="0"/>
                  <a:t>, kus </a:t>
                </a:r>
                <a:r>
                  <a:rPr lang="el-GR" sz="2400" i="1" dirty="0"/>
                  <a:t>α</a:t>
                </a:r>
                <a:r>
                  <a:rPr lang="et-EE" sz="2400" i="1" dirty="0"/>
                  <a:t> </a:t>
                </a:r>
                <a:r>
                  <a:rPr lang="en-US" sz="2400" dirty="0"/>
                  <a:t>= 0,9</a:t>
                </a:r>
                <a:r>
                  <a:rPr lang="et-EE" sz="2400" dirty="0"/>
                  <a:t>°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C0319-2C33-4895-B790-BB8125E01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3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315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82751-00A0-4D7D-881B-3E34F273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Fotogrammmeetrilisest analüüsist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AF836-EE15-48CE-9C60-F5DA82BDF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400" dirty="0"/>
              <a:t>Piltide abil objektide ruumiliste andmete kogumine</a:t>
            </a:r>
          </a:p>
          <a:p>
            <a:r>
              <a:rPr lang="et-EE" sz="2400" dirty="0"/>
              <a:t>45st erinevast pildist koosnev 3D stseeni mudel</a:t>
            </a:r>
          </a:p>
          <a:p>
            <a:r>
              <a:rPr lang="et-EE" sz="2400" dirty="0"/>
              <a:t>Programmid andmete töötlemiseks</a:t>
            </a:r>
          </a:p>
          <a:p>
            <a:pPr lvl="1"/>
            <a:r>
              <a:rPr lang="et-EE" sz="2200" dirty="0"/>
              <a:t>ImageModeler</a:t>
            </a:r>
          </a:p>
          <a:p>
            <a:pPr lvl="1"/>
            <a:r>
              <a:rPr lang="et-EE" sz="2200" dirty="0"/>
              <a:t>HORIZONS</a:t>
            </a:r>
          </a:p>
          <a:p>
            <a:pPr lvl="1"/>
            <a:r>
              <a:rPr lang="et-EE" sz="2200" dirty="0" err="1"/>
              <a:t>Python</a:t>
            </a:r>
            <a:endParaRPr lang="et-EE" sz="2200" dirty="0"/>
          </a:p>
          <a:p>
            <a:endParaRPr lang="et-EE" sz="2400" dirty="0"/>
          </a:p>
          <a:p>
            <a:endParaRPr lang="et-EE" sz="2400" dirty="0"/>
          </a:p>
        </p:txBody>
      </p:sp>
    </p:spTree>
    <p:extLst>
      <p:ext uri="{BB962C8B-B14F-4D97-AF65-F5344CB8AC3E}">
        <p14:creationId xmlns:p14="http://schemas.microsoft.com/office/powerpoint/2010/main" val="336719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1B6FF-03E0-4FEF-8F63-DACF254D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Imagemodeler</a:t>
            </a:r>
            <a:endParaRPr lang="et-E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E3788C-F56D-430E-B2F8-2C8045B8A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74" y="1606390"/>
            <a:ext cx="9442452" cy="4947533"/>
          </a:xfrm>
        </p:spPr>
      </p:pic>
    </p:spTree>
    <p:extLst>
      <p:ext uri="{BB962C8B-B14F-4D97-AF65-F5344CB8AC3E}">
        <p14:creationId xmlns:p14="http://schemas.microsoft.com/office/powerpoint/2010/main" val="40503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0EAA-1338-4C23-8AD7-9A58CADF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imagemodeler</a:t>
            </a:r>
            <a:endParaRPr lang="et-E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E395AF-9385-4154-BC7A-310690ACA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494" y="1696930"/>
            <a:ext cx="9377732" cy="4922921"/>
          </a:xfrm>
        </p:spPr>
      </p:pic>
    </p:spTree>
    <p:extLst>
      <p:ext uri="{BB962C8B-B14F-4D97-AF65-F5344CB8AC3E}">
        <p14:creationId xmlns:p14="http://schemas.microsoft.com/office/powerpoint/2010/main" val="2395384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C4499-2FA4-4B4A-9BF5-48DC70ED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Imagemodeler</a:t>
            </a:r>
            <a:endParaRPr lang="et-E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F3D580-3722-43D1-9CA0-0B5A09A3D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087" y="1666840"/>
            <a:ext cx="9396139" cy="4920307"/>
          </a:xfrm>
        </p:spPr>
      </p:pic>
    </p:spTree>
    <p:extLst>
      <p:ext uri="{BB962C8B-B14F-4D97-AF65-F5344CB8AC3E}">
        <p14:creationId xmlns:p14="http://schemas.microsoft.com/office/powerpoint/2010/main" val="220423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31B0-D7D6-4359-BA4D-2B14889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Täpsust mõjutavad faktorid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50979-D61D-4E5A-BCED-2C87A4889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400" dirty="0"/>
              <a:t>Nurgeliste kujude puudumine</a:t>
            </a:r>
          </a:p>
          <a:p>
            <a:r>
              <a:rPr lang="et-EE" sz="2400" dirty="0"/>
              <a:t>Keerulised valgustustingimused</a:t>
            </a:r>
          </a:p>
          <a:p>
            <a:r>
              <a:rPr lang="et-EE" sz="2400" dirty="0"/>
              <a:t>Resolutsiooni piirangud</a:t>
            </a:r>
          </a:p>
          <a:p>
            <a:r>
              <a:rPr lang="et-EE" sz="2400" dirty="0"/>
              <a:t>Kaamerate fokaalkauguste ligikaudsed väärtused</a:t>
            </a:r>
          </a:p>
          <a:p>
            <a:r>
              <a:rPr lang="et-EE" sz="2400" dirty="0"/>
              <a:t>Fotoaparaadis oleva filmi ligikaudne suurus</a:t>
            </a:r>
          </a:p>
        </p:txBody>
      </p:sp>
    </p:spTree>
    <p:extLst>
      <p:ext uri="{BB962C8B-B14F-4D97-AF65-F5344CB8AC3E}">
        <p14:creationId xmlns:p14="http://schemas.microsoft.com/office/powerpoint/2010/main" val="2608291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DBB9-2D73-48C0-A9F0-F595EE2F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Koordinaatsüsteemi loomine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C6C27-7AF3-454C-8F6C-A8A76C305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400" dirty="0"/>
              <a:t>Põhineb kolme taevakeha asukohtade kindlaks määramise meetodil</a:t>
            </a:r>
          </a:p>
          <a:p>
            <a:r>
              <a:rPr lang="et-EE" sz="2400" dirty="0"/>
              <a:t>Maa ja Veenus määratud pildistavate kaamerate abil</a:t>
            </a:r>
          </a:p>
          <a:p>
            <a:r>
              <a:rPr lang="et-EE" sz="2400" dirty="0"/>
              <a:t>Päikese asukoht määratud vilude analüüsi põhjal</a:t>
            </a:r>
          </a:p>
          <a:p>
            <a:r>
              <a:rPr lang="et-EE" sz="2400" dirty="0"/>
              <a:t>Taevakehade ühikvektorid </a:t>
            </a:r>
            <a:r>
              <a:rPr lang="et-EE" sz="2400" dirty="0" err="1"/>
              <a:t>ImageModeleri</a:t>
            </a:r>
            <a:r>
              <a:rPr lang="et-EE" sz="2400" dirty="0"/>
              <a:t> </a:t>
            </a:r>
            <a:r>
              <a:rPr lang="et-EE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et-EE" sz="2400" dirty="0">
                <a:ea typeface="Cambria Math" panose="02040503050406030204" pitchFamily="18" charset="0"/>
              </a:rPr>
              <a:t>HORIZONS </a:t>
            </a:r>
            <a:r>
              <a:rPr lang="et-EE" sz="2400" dirty="0" err="1">
                <a:ea typeface="Cambria Math" panose="02040503050406030204" pitchFamily="18" charset="0"/>
              </a:rPr>
              <a:t>efemeriidide</a:t>
            </a:r>
            <a:r>
              <a:rPr lang="et-EE" sz="2400" dirty="0">
                <a:ea typeface="Cambria Math" panose="02040503050406030204" pitchFamily="18" charset="0"/>
              </a:rPr>
              <a:t> andmed</a:t>
            </a:r>
          </a:p>
          <a:p>
            <a:r>
              <a:rPr lang="et-EE" sz="2400" dirty="0">
                <a:ea typeface="Cambria Math" panose="02040503050406030204" pitchFamily="18" charset="0"/>
              </a:rPr>
              <a:t>Koordinaattelgede pööramine X-, Y- ja Z- telgede suhtes</a:t>
            </a:r>
            <a:endParaRPr lang="et-EE" sz="2400" dirty="0"/>
          </a:p>
        </p:txBody>
      </p:sp>
    </p:spTree>
    <p:extLst>
      <p:ext uri="{BB962C8B-B14F-4D97-AF65-F5344CB8AC3E}">
        <p14:creationId xmlns:p14="http://schemas.microsoft.com/office/powerpoint/2010/main" val="3524839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A6A76-52A2-4BB1-95DD-8D6FE9387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Maa ja Veenus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E4EABF-009E-44F3-829F-4FB2A56AFE3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43" y="1681456"/>
            <a:ext cx="7336868" cy="489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67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9D3DE-B9B0-497F-86BA-34F4ADD7B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Päike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3E312A-78EE-467A-B68E-C7D0668F353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72" y="1486441"/>
            <a:ext cx="5199286" cy="516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171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{DB1F1836-6E48-4A5A-B472-1B11F5E85FD7}tf03457452</Template>
  <TotalTime>1632</TotalTime>
  <Words>280</Words>
  <Application>Microsoft Office PowerPoint</Application>
  <PresentationFormat>Widescreen</PresentationFormat>
  <Paragraphs>84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Celestial</vt:lpstr>
      <vt:lpstr>Apollo 14 maandumiskoha fotogrammmeetriline analüüs</vt:lpstr>
      <vt:lpstr>Fotogrammmeetrilisest analüüsist</vt:lpstr>
      <vt:lpstr>Imagemodeler</vt:lpstr>
      <vt:lpstr>imagemodeler</vt:lpstr>
      <vt:lpstr>Imagemodeler</vt:lpstr>
      <vt:lpstr>Täpsust mõjutavad faktorid</vt:lpstr>
      <vt:lpstr>Koordinaatsüsteemi loomine</vt:lpstr>
      <vt:lpstr>Maa ja Veenus</vt:lpstr>
      <vt:lpstr>Päike </vt:lpstr>
      <vt:lpstr>Taevakehade esialgsed ja lõplikud suunavektorid</vt:lpstr>
      <vt:lpstr>Andmete analüüs</vt:lpstr>
      <vt:lpstr>Kaamerate vaatlussuunad enne ja pärast</vt:lpstr>
      <vt:lpstr>Koordinaatide keskkoha liigutamine</vt:lpstr>
      <vt:lpstr>Lõplik stseeni mudel</vt:lpstr>
      <vt:lpstr>Mudeli täpsuse hindamine</vt:lpstr>
      <vt:lpstr>Koordinaatsüsteemi skaala etalon</vt:lpstr>
      <vt:lpstr>Võrreldavate objektide koondtabel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Apollo 14 maandumiskoha fotogrammmeetriline analüüs</dc:title>
  <dc:creator>Siim Erik Pugal</dc:creator>
  <cp:lastModifiedBy>Siim Erik Pugal</cp:lastModifiedBy>
  <cp:revision>9</cp:revision>
  <dcterms:created xsi:type="dcterms:W3CDTF">2021-08-09T07:23:21Z</dcterms:created>
  <dcterms:modified xsi:type="dcterms:W3CDTF">2021-08-10T10:35:22Z</dcterms:modified>
</cp:coreProperties>
</file>